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80" r:id="rId3"/>
    <p:sldId id="281" r:id="rId4"/>
    <p:sldId id="283" r:id="rId5"/>
    <p:sldId id="284" r:id="rId6"/>
    <p:sldId id="285" r:id="rId7"/>
    <p:sldId id="286" r:id="rId8"/>
    <p:sldId id="290" r:id="rId9"/>
    <p:sldId id="291" r:id="rId10"/>
    <p:sldId id="287" r:id="rId11"/>
    <p:sldId id="288" r:id="rId12"/>
    <p:sldId id="289" r:id="rId13"/>
    <p:sldId id="294" r:id="rId14"/>
    <p:sldId id="292" r:id="rId15"/>
    <p:sldId id="296" r:id="rId16"/>
    <p:sldId id="297" r:id="rId17"/>
    <p:sldId id="298" r:id="rId18"/>
    <p:sldId id="299" r:id="rId19"/>
    <p:sldId id="301" r:id="rId20"/>
    <p:sldId id="302" r:id="rId21"/>
    <p:sldId id="303" r:id="rId22"/>
    <p:sldId id="304" r:id="rId23"/>
    <p:sldId id="306" r:id="rId24"/>
    <p:sldId id="305" r:id="rId25"/>
    <p:sldId id="307"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46" d="100"/>
          <a:sy n="146" d="100"/>
        </p:scale>
        <p:origin x="630"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2022-10-20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2022-10-20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2022-10-20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2022-10-20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2022-10-20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2022-10-20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2022-10-20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2022-10-20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2022-10-20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2022-10-20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2022-10-20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2022-10-20</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854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4615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7561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2291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6278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EMI-</a:t>
            </a: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ATERSHED</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LGORITHM</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974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2016</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5056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ACE</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H</a:t>
            </a:r>
            <a:r>
              <a:rPr lang="en-US" spc="450" dirty="0">
                <a:latin typeface="Segoe UI" panose="020B0502040204020203" pitchFamily="34" charset="0"/>
                <a:cs typeface="Segoe UI" panose="020B0502040204020203" pitchFamily="34" charset="0"/>
              </a:rPr>
              <a:t>AAR</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ASCADES AND </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RACKING </a:t>
            </a:r>
            <a:r>
              <a:rPr lang="en-US" sz="2400" spc="450" dirty="0">
                <a:latin typeface="Segoe UI" panose="020B0502040204020203" pitchFamily="34" charset="0"/>
                <a:cs typeface="Segoe UI" panose="020B0502040204020203" pitchFamily="34" charset="0"/>
              </a:rPr>
              <a:t>API</a:t>
            </a:r>
            <a:r>
              <a:rPr lang="en-US" spc="450" dirty="0">
                <a:latin typeface="Segoe UI" panose="020B0502040204020203" pitchFamily="34" charset="0"/>
                <a:cs typeface="Segoe UI" panose="020B0502040204020203" pitchFamily="34" charset="0"/>
              </a:rPr>
              <a:t>S</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 name="Picture 1">
            <a:extLst>
              <a:ext uri="{FF2B5EF4-FFF2-40B4-BE49-F238E27FC236}">
                <a16:creationId xmlns:a16="http://schemas.microsoft.com/office/drawing/2014/main" id="{B221C27D-7E35-4B5E-ABBF-CBDA56B5BB5A}"/>
              </a:ext>
            </a:extLst>
          </p:cNvPr>
          <p:cNvPicPr>
            <a:picLocks noChangeAspect="1"/>
          </p:cNvPicPr>
          <p:nvPr/>
        </p:nvPicPr>
        <p:blipFill rotWithShape="1">
          <a:blip r:embed="rId2"/>
          <a:srcRect l="20670" r="36539"/>
          <a:stretch/>
        </p:blipFill>
        <p:spPr>
          <a:xfrm>
            <a:off x="0" y="2932626"/>
            <a:ext cx="2191658" cy="1800000"/>
          </a:xfrm>
          <a:prstGeom prst="rect">
            <a:avLst/>
          </a:prstGeom>
        </p:spPr>
      </p:pic>
      <p:pic>
        <p:nvPicPr>
          <p:cNvPr id="6" name="Picture 5">
            <a:extLst>
              <a:ext uri="{FF2B5EF4-FFF2-40B4-BE49-F238E27FC236}">
                <a16:creationId xmlns:a16="http://schemas.microsoft.com/office/drawing/2014/main" id="{2E915D9D-81F7-4B41-8849-D27D7DCC6265}"/>
              </a:ext>
            </a:extLst>
          </p:cNvPr>
          <p:cNvPicPr>
            <a:picLocks noChangeAspect="1"/>
          </p:cNvPicPr>
          <p:nvPr/>
        </p:nvPicPr>
        <p:blipFill rotWithShape="1">
          <a:blip r:embed="rId3"/>
          <a:srcRect l="9987" r="7256"/>
          <a:stretch/>
        </p:blipFill>
        <p:spPr>
          <a:xfrm>
            <a:off x="2191658" y="2932626"/>
            <a:ext cx="1291772" cy="1800000"/>
          </a:xfrm>
          <a:prstGeom prst="rect">
            <a:avLst/>
          </a:prstGeom>
        </p:spPr>
      </p:pic>
      <p:pic>
        <p:nvPicPr>
          <p:cNvPr id="7" name="Picture 6">
            <a:extLst>
              <a:ext uri="{FF2B5EF4-FFF2-40B4-BE49-F238E27FC236}">
                <a16:creationId xmlns:a16="http://schemas.microsoft.com/office/drawing/2014/main" id="{C7B5F6CA-0136-4BA6-BDD0-545C8D424949}"/>
              </a:ext>
            </a:extLst>
          </p:cNvPr>
          <p:cNvPicPr>
            <a:picLocks noChangeAspect="1"/>
          </p:cNvPicPr>
          <p:nvPr/>
        </p:nvPicPr>
        <p:blipFill rotWithShape="1">
          <a:blip r:embed="rId4"/>
          <a:srcRect l="3669" r="9787"/>
          <a:stretch/>
        </p:blipFill>
        <p:spPr>
          <a:xfrm>
            <a:off x="3483430" y="2932626"/>
            <a:ext cx="1541075" cy="1800000"/>
          </a:xfrm>
          <a:prstGeom prst="rect">
            <a:avLst/>
          </a:prstGeom>
        </p:spPr>
      </p:pic>
      <p:pic>
        <p:nvPicPr>
          <p:cNvPr id="5" name="Picture 4" descr="A group of people in front of a crowd&#10;&#10;Description automatically generated">
            <a:extLst>
              <a:ext uri="{FF2B5EF4-FFF2-40B4-BE49-F238E27FC236}">
                <a16:creationId xmlns:a16="http://schemas.microsoft.com/office/drawing/2014/main" id="{B262E3B4-3110-4442-9191-F8AB8B7D0F83}"/>
              </a:ext>
            </a:extLst>
          </p:cNvPr>
          <p:cNvPicPr>
            <a:picLocks noChangeAspect="1"/>
          </p:cNvPicPr>
          <p:nvPr/>
        </p:nvPicPr>
        <p:blipFill rotWithShape="1">
          <a:blip r:embed="rId5">
            <a:extLst>
              <a:ext uri="{28A0092B-C50C-407E-A947-70E740481C1C}">
                <a14:useLocalDpi xmlns:a14="http://schemas.microsoft.com/office/drawing/2010/main" val="0"/>
              </a:ext>
            </a:extLst>
          </a:blip>
          <a:srcRect l="12754" t="5399"/>
          <a:stretch/>
        </p:blipFill>
        <p:spPr>
          <a:xfrm>
            <a:off x="5024505" y="2932626"/>
            <a:ext cx="4119495" cy="180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and semi-automated detection/tracking of faces on images and videos using the functionality of </a:t>
            </a:r>
            <a:r>
              <a:rPr lang="en-US" sz="1600" dirty="0" err="1">
                <a:latin typeface="Segoe UI" panose="020B0502040204020203" pitchFamily="34" charset="0"/>
                <a:cs typeface="Segoe UI" panose="020B0502040204020203" pitchFamily="34" charset="0"/>
              </a:rPr>
              <a:t>Haar</a:t>
            </a:r>
            <a:r>
              <a:rPr lang="en-US" sz="1600" dirty="0">
                <a:latin typeface="Segoe UI" panose="020B0502040204020203" pitchFamily="34" charset="0"/>
                <a:cs typeface="Segoe UI" panose="020B0502040204020203" pitchFamily="34" charset="0"/>
              </a:rPr>
              <a:t> cascades and various tracking APIs.</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5860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ENSE</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PTICAL</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LOW</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APPING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5" name="Picture 4">
            <a:extLst>
              <a:ext uri="{FF2B5EF4-FFF2-40B4-BE49-F238E27FC236}">
                <a16:creationId xmlns:a16="http://schemas.microsoft.com/office/drawing/2014/main" id="{CB771660-0729-4166-A1E0-EA32664B9976}"/>
              </a:ext>
            </a:extLst>
          </p:cNvPr>
          <p:cNvPicPr>
            <a:picLocks noChangeAspect="1"/>
          </p:cNvPicPr>
          <p:nvPr/>
        </p:nvPicPr>
        <p:blipFill rotWithShape="1">
          <a:blip r:embed="rId2">
            <a:extLst>
              <a:ext uri="{28A0092B-C50C-407E-A947-70E740481C1C}">
                <a14:useLocalDpi xmlns:a14="http://schemas.microsoft.com/office/drawing/2010/main" val="0"/>
              </a:ext>
            </a:extLst>
          </a:blip>
          <a:srcRect l="6128" t="12393" b="13729"/>
          <a:stretch/>
        </p:blipFill>
        <p:spPr>
          <a:xfrm>
            <a:off x="-1" y="3665935"/>
            <a:ext cx="4335485" cy="1080000"/>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603F6E87-673C-4E74-A8F8-40B9F302339A}"/>
              </a:ext>
            </a:extLst>
          </p:cNvPr>
          <p:cNvPicPr>
            <a:picLocks noChangeAspect="1"/>
          </p:cNvPicPr>
          <p:nvPr/>
        </p:nvPicPr>
        <p:blipFill rotWithShape="1">
          <a:blip r:embed="rId3">
            <a:extLst>
              <a:ext uri="{28A0092B-C50C-407E-A947-70E740481C1C}">
                <a14:useLocalDpi xmlns:a14="http://schemas.microsoft.com/office/drawing/2010/main" val="0"/>
              </a:ext>
            </a:extLst>
          </a:blip>
          <a:srcRect t="22841" r="5501" b="10395"/>
          <a:stretch/>
        </p:blipFill>
        <p:spPr>
          <a:xfrm>
            <a:off x="4335485" y="3665935"/>
            <a:ext cx="4808515" cy="108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of motion on loaded or live videos using Dense Optical Flow and the functionality of the Gunnar </a:t>
            </a:r>
            <a:r>
              <a:rPr lang="en-US" sz="1600" dirty="0" err="1">
                <a:latin typeface="Segoe UI" panose="020B0502040204020203" pitchFamily="34" charset="0"/>
                <a:cs typeface="Segoe UI" panose="020B0502040204020203" pitchFamily="34" charset="0"/>
              </a:rPr>
              <a:t>Farneback's</a:t>
            </a:r>
            <a:r>
              <a:rPr lang="en-US" sz="1600" dirty="0">
                <a:latin typeface="Segoe UI" panose="020B0502040204020203" pitchFamily="34" charset="0"/>
                <a:cs typeface="Segoe UI" panose="020B0502040204020203" pitchFamily="34" charset="0"/>
              </a:rPr>
              <a:t> algorithm.</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allows to either load a video or run a live feed from your webcam and will open two windows to display to original video (or live feed) and the resulting dense optical flow mapping (color coded using HSV color mapping).</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5613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I</a:t>
            </a:r>
            <a:r>
              <a:rPr lang="en-US" spc="450" dirty="0">
                <a:latin typeface="Segoe UI" panose="020B0502040204020203" pitchFamily="34" charset="0"/>
                <a:cs typeface="Segoe UI" panose="020B0502040204020203" pitchFamily="34" charset="0"/>
              </a:rPr>
              <a:t>MPLEMENTATION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RE-</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RAINED</a:t>
            </a:r>
            <a:r>
              <a:rPr lang="en-US" sz="2400" spc="450" dirty="0">
                <a:latin typeface="Segoe UI" panose="020B0502040204020203" pitchFamily="34" charset="0"/>
                <a:cs typeface="Segoe UI" panose="020B0502040204020203" pitchFamily="34" charset="0"/>
              </a:rPr>
              <a:t> YOLO M</a:t>
            </a:r>
            <a:r>
              <a:rPr lang="en-US" spc="450" dirty="0">
                <a:latin typeface="Segoe UI" panose="020B0502040204020203" pitchFamily="34" charset="0"/>
                <a:cs typeface="Segoe UI" panose="020B0502040204020203" pitchFamily="34" charset="0"/>
              </a:rPr>
              <a:t>ODEL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FOR</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BJECT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 girl holding a teddy bear&#10;&#10;Description automatically generated">
            <a:extLst>
              <a:ext uri="{FF2B5EF4-FFF2-40B4-BE49-F238E27FC236}">
                <a16:creationId xmlns:a16="http://schemas.microsoft.com/office/drawing/2014/main" id="{5AEE3E17-7F6E-4A89-A07E-9FEB4E5A3D43}"/>
              </a:ext>
            </a:extLst>
          </p:cNvPr>
          <p:cNvPicPr>
            <a:picLocks noChangeAspect="1"/>
          </p:cNvPicPr>
          <p:nvPr/>
        </p:nvPicPr>
        <p:blipFill rotWithShape="1">
          <a:blip r:embed="rId2">
            <a:extLst>
              <a:ext uri="{28A0092B-C50C-407E-A947-70E740481C1C}">
                <a14:useLocalDpi xmlns:a14="http://schemas.microsoft.com/office/drawing/2010/main" val="0"/>
              </a:ext>
            </a:extLst>
          </a:blip>
          <a:srcRect l="16023" t="12499" r="7328" b="11534"/>
          <a:stretch/>
        </p:blipFill>
        <p:spPr>
          <a:xfrm>
            <a:off x="2277357" y="3332629"/>
            <a:ext cx="2051338" cy="1440000"/>
          </a:xfrm>
          <a:prstGeom prst="rect">
            <a:avLst/>
          </a:prstGeom>
        </p:spPr>
      </p:pic>
      <p:pic>
        <p:nvPicPr>
          <p:cNvPr id="6" name="Picture 5" descr="A bench in front of a body of water&#10;&#10;Description automatically generated">
            <a:extLst>
              <a:ext uri="{FF2B5EF4-FFF2-40B4-BE49-F238E27FC236}">
                <a16:creationId xmlns:a16="http://schemas.microsoft.com/office/drawing/2014/main" id="{7D3467EF-6031-4967-A7A6-753ABCFC46A7}"/>
              </a:ext>
            </a:extLst>
          </p:cNvPr>
          <p:cNvPicPr>
            <a:picLocks noChangeAspect="1"/>
          </p:cNvPicPr>
          <p:nvPr/>
        </p:nvPicPr>
        <p:blipFill rotWithShape="1">
          <a:blip r:embed="rId3">
            <a:extLst>
              <a:ext uri="{28A0092B-C50C-407E-A947-70E740481C1C}">
                <a14:useLocalDpi xmlns:a14="http://schemas.microsoft.com/office/drawing/2010/main" val="0"/>
              </a:ext>
            </a:extLst>
          </a:blip>
          <a:srcRect l="23719" t="25894" r="4589"/>
          <a:stretch/>
        </p:blipFill>
        <p:spPr>
          <a:xfrm>
            <a:off x="4328695" y="3332629"/>
            <a:ext cx="2476222" cy="1440000"/>
          </a:xfrm>
          <a:prstGeom prst="rect">
            <a:avLst/>
          </a:prstGeom>
        </p:spPr>
      </p:pic>
      <p:pic>
        <p:nvPicPr>
          <p:cNvPr id="8" name="Picture 7" descr="A kitchen with a dining room table&#10;&#10;Description automatically generated">
            <a:extLst>
              <a:ext uri="{FF2B5EF4-FFF2-40B4-BE49-F238E27FC236}">
                <a16:creationId xmlns:a16="http://schemas.microsoft.com/office/drawing/2014/main" id="{0BD260EC-6626-4F86-A06E-755DA289F3EA}"/>
              </a:ext>
            </a:extLst>
          </p:cNvPr>
          <p:cNvPicPr>
            <a:picLocks noChangeAspect="1"/>
          </p:cNvPicPr>
          <p:nvPr/>
        </p:nvPicPr>
        <p:blipFill rotWithShape="1">
          <a:blip r:embed="rId4">
            <a:extLst>
              <a:ext uri="{28A0092B-C50C-407E-A947-70E740481C1C}">
                <a14:useLocalDpi xmlns:a14="http://schemas.microsoft.com/office/drawing/2010/main" val="0"/>
              </a:ext>
            </a:extLst>
          </a:blip>
          <a:srcRect l="44286" t="39024"/>
          <a:stretch/>
        </p:blipFill>
        <p:spPr>
          <a:xfrm>
            <a:off x="6804917" y="3332629"/>
            <a:ext cx="2339083" cy="1440000"/>
          </a:xfrm>
          <a:prstGeom prst="rect">
            <a:avLst/>
          </a:prstGeom>
        </p:spPr>
      </p:pic>
      <p:pic>
        <p:nvPicPr>
          <p:cNvPr id="16" name="Picture 15" descr="A picture containing indoor, table, sitting, apple&#10;&#10;Description automatically generated">
            <a:extLst>
              <a:ext uri="{FF2B5EF4-FFF2-40B4-BE49-F238E27FC236}">
                <a16:creationId xmlns:a16="http://schemas.microsoft.com/office/drawing/2014/main" id="{10CD2EE9-216C-4378-8250-825AF7CFF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32629"/>
            <a:ext cx="2277357" cy="1440000"/>
          </a:xfrm>
          <a:prstGeom prst="rect">
            <a:avLst/>
          </a:prstGeom>
        </p:spPr>
      </p:pic>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results in images/videos where each identified object is contoured by a rectangle, around which the corresponding object label and probability is displayed.</a:t>
            </a:r>
            <a:endParaRPr lang="en-CA" sz="1600"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and tracking of objects on images and videos using the pre-trained weights of the deep learning YOLO (You Only Look Once) model.</a:t>
            </a:r>
            <a:endParaRPr lang="en-US"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189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TOCK</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ARKET</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ORECASTING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EEP</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 </a:t>
            </a: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7935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2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Train a Deep Recurrent Neural Network (RNN) to predict next day Closing Price of a defined stock by using multivariate historical data and time series segmentation.</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79355"/>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16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D1472376-769C-403D-90E5-8EDBAC96EEC6}"/>
              </a:ext>
            </a:extLst>
          </p:cNvPr>
          <p:cNvPicPr>
            <a:picLocks noChangeAspect="1"/>
          </p:cNvPicPr>
          <p:nvPr/>
        </p:nvPicPr>
        <p:blipFill>
          <a:blip r:embed="rId2"/>
          <a:stretch>
            <a:fillRect/>
          </a:stretch>
        </p:blipFill>
        <p:spPr>
          <a:xfrm>
            <a:off x="2476563" y="2373941"/>
            <a:ext cx="6130408" cy="2197988"/>
          </a:xfrm>
          <a:prstGeom prst="rect">
            <a:avLst/>
          </a:prstGeom>
        </p:spPr>
      </p:pic>
    </p:spTree>
    <p:extLst>
      <p:ext uri="{BB962C8B-B14F-4D97-AF65-F5344CB8AC3E}">
        <p14:creationId xmlns:p14="http://schemas.microsoft.com/office/powerpoint/2010/main" val="3849418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ULTI-</a:t>
            </a:r>
            <a:r>
              <a:rPr lang="en-US" sz="2400" spc="450" dirty="0">
                <a:latin typeface="Segoe UI" panose="020B0502040204020203" pitchFamily="34" charset="0"/>
                <a:cs typeface="Segoe UI" panose="020B0502040204020203" pitchFamily="34" charset="0"/>
              </a:rPr>
              <a:t>O</a:t>
            </a:r>
            <a:r>
              <a:rPr lang="en-US" spc="450" dirty="0">
                <a:latin typeface="Segoe UI" panose="020B0502040204020203" pitchFamily="34" charset="0"/>
                <a:cs typeface="Segoe UI" panose="020B0502040204020203" pitchFamily="34" charset="0"/>
              </a:rPr>
              <a:t>RGAN</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ULTI</a:t>
            </a: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CALE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YRAMID</a:t>
            </a:r>
            <a:r>
              <a:rPr lang="en-US" sz="2400" spc="450" dirty="0">
                <a:latin typeface="Segoe UI" panose="020B0502040204020203" pitchFamily="34" charset="0"/>
                <a:cs typeface="Segoe UI" panose="020B0502040204020203" pitchFamily="34" charset="0"/>
              </a:rPr>
              <a:t> 3D FCN</a:t>
            </a: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2020</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418258"/>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3" name="Picture 22" descr="A picture containing light, traffic, outdoor, lit&#10;&#10;Description automatically generated">
            <a:extLst>
              <a:ext uri="{FF2B5EF4-FFF2-40B4-BE49-F238E27FC236}">
                <a16:creationId xmlns:a16="http://schemas.microsoft.com/office/drawing/2014/main" id="{6D729EF8-6F61-4B8D-A971-0A5FAEB0FFCC}"/>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7300" r="957" b="53312"/>
          <a:stretch/>
        </p:blipFill>
        <p:spPr>
          <a:xfrm>
            <a:off x="1" y="3396476"/>
            <a:ext cx="4229005" cy="1440000"/>
          </a:xfrm>
          <a:prstGeom prst="rect">
            <a:avLst/>
          </a:prstGeom>
        </p:spPr>
      </p:pic>
      <p:pic>
        <p:nvPicPr>
          <p:cNvPr id="25" name="Picture 24" descr="A picture containing light, traffic, outdoor, lit&#10;&#10;Description automatically generated">
            <a:extLst>
              <a:ext uri="{FF2B5EF4-FFF2-40B4-BE49-F238E27FC236}">
                <a16:creationId xmlns:a16="http://schemas.microsoft.com/office/drawing/2014/main" id="{8E18814A-2536-4304-8303-BEABF544452F}"/>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59195" r="957" b="2479"/>
          <a:stretch/>
        </p:blipFill>
        <p:spPr>
          <a:xfrm>
            <a:off x="4797821" y="3396476"/>
            <a:ext cx="4346179" cy="1440000"/>
          </a:xfrm>
          <a:prstGeom prst="rect">
            <a:avLst/>
          </a:prstGeom>
        </p:spPr>
      </p:pic>
      <p:sp>
        <p:nvSpPr>
          <p:cNvPr id="26" name="TextBox 25">
            <a:extLst>
              <a:ext uri="{FF2B5EF4-FFF2-40B4-BE49-F238E27FC236}">
                <a16:creationId xmlns:a16="http://schemas.microsoft.com/office/drawing/2014/main" id="{5CDDD642-6E6D-406F-93B8-FED6C2D62AFF}"/>
              </a:ext>
            </a:extLst>
          </p:cNvPr>
          <p:cNvSpPr txBox="1"/>
          <p:nvPr/>
        </p:nvSpPr>
        <p:spPr>
          <a:xfrm>
            <a:off x="223203" y="3108526"/>
            <a:ext cx="914400" cy="276999"/>
          </a:xfrm>
          <a:prstGeom prst="rect">
            <a:avLst/>
          </a:prstGeom>
          <a:noFill/>
        </p:spPr>
        <p:txBody>
          <a:bodyPr wrap="square" rtlCol="0">
            <a:spAutoFit/>
          </a:bodyPr>
          <a:lstStyle/>
          <a:p>
            <a:pPr algn="ctr"/>
            <a:r>
              <a:rPr lang="en-CA" sz="1200" dirty="0"/>
              <a:t>Slice A</a:t>
            </a:r>
          </a:p>
        </p:txBody>
      </p:sp>
      <p:sp>
        <p:nvSpPr>
          <p:cNvPr id="27" name="TextBox 26">
            <a:extLst>
              <a:ext uri="{FF2B5EF4-FFF2-40B4-BE49-F238E27FC236}">
                <a16:creationId xmlns:a16="http://schemas.microsoft.com/office/drawing/2014/main" id="{7551F0D2-8884-4D2F-BCF4-0E5579F3DDB2}"/>
              </a:ext>
            </a:extLst>
          </p:cNvPr>
          <p:cNvSpPr txBox="1"/>
          <p:nvPr/>
        </p:nvSpPr>
        <p:spPr>
          <a:xfrm>
            <a:off x="1695139" y="3108525"/>
            <a:ext cx="914400" cy="276999"/>
          </a:xfrm>
          <a:prstGeom prst="rect">
            <a:avLst/>
          </a:prstGeom>
          <a:noFill/>
        </p:spPr>
        <p:txBody>
          <a:bodyPr wrap="square" rtlCol="0">
            <a:spAutoFit/>
          </a:bodyPr>
          <a:lstStyle/>
          <a:p>
            <a:pPr algn="ctr"/>
            <a:r>
              <a:rPr lang="en-CA" sz="1200" dirty="0"/>
              <a:t>Slice B</a:t>
            </a:r>
          </a:p>
        </p:txBody>
      </p:sp>
      <p:sp>
        <p:nvSpPr>
          <p:cNvPr id="30" name="TextBox 29">
            <a:extLst>
              <a:ext uri="{FF2B5EF4-FFF2-40B4-BE49-F238E27FC236}">
                <a16:creationId xmlns:a16="http://schemas.microsoft.com/office/drawing/2014/main" id="{0BA3C145-2FC0-4427-A7BB-93312D0D6E6C}"/>
              </a:ext>
            </a:extLst>
          </p:cNvPr>
          <p:cNvSpPr txBox="1"/>
          <p:nvPr/>
        </p:nvSpPr>
        <p:spPr>
          <a:xfrm>
            <a:off x="3097709" y="3101547"/>
            <a:ext cx="914400" cy="276999"/>
          </a:xfrm>
          <a:prstGeom prst="rect">
            <a:avLst/>
          </a:prstGeom>
          <a:noFill/>
        </p:spPr>
        <p:txBody>
          <a:bodyPr wrap="square" rtlCol="0">
            <a:spAutoFit/>
          </a:bodyPr>
          <a:lstStyle/>
          <a:p>
            <a:pPr algn="ctr"/>
            <a:r>
              <a:rPr lang="en-CA" sz="1200" dirty="0"/>
              <a:t>Slice C</a:t>
            </a:r>
          </a:p>
        </p:txBody>
      </p:sp>
      <p:sp>
        <p:nvSpPr>
          <p:cNvPr id="34" name="TextBox 33">
            <a:extLst>
              <a:ext uri="{FF2B5EF4-FFF2-40B4-BE49-F238E27FC236}">
                <a16:creationId xmlns:a16="http://schemas.microsoft.com/office/drawing/2014/main" id="{25251E3D-9F33-4D61-B83F-04813085F1B4}"/>
              </a:ext>
            </a:extLst>
          </p:cNvPr>
          <p:cNvSpPr txBox="1"/>
          <p:nvPr/>
        </p:nvSpPr>
        <p:spPr>
          <a:xfrm>
            <a:off x="5054807" y="3102892"/>
            <a:ext cx="914400" cy="276999"/>
          </a:xfrm>
          <a:prstGeom prst="rect">
            <a:avLst/>
          </a:prstGeom>
          <a:noFill/>
        </p:spPr>
        <p:txBody>
          <a:bodyPr wrap="square" rtlCol="0">
            <a:spAutoFit/>
          </a:bodyPr>
          <a:lstStyle/>
          <a:p>
            <a:pPr algn="ctr"/>
            <a:r>
              <a:rPr lang="en-CA" sz="1200" dirty="0"/>
              <a:t>Slice A</a:t>
            </a:r>
          </a:p>
        </p:txBody>
      </p:sp>
      <p:sp>
        <p:nvSpPr>
          <p:cNvPr id="36" name="TextBox 35">
            <a:extLst>
              <a:ext uri="{FF2B5EF4-FFF2-40B4-BE49-F238E27FC236}">
                <a16:creationId xmlns:a16="http://schemas.microsoft.com/office/drawing/2014/main" id="{C3491724-924B-4CAF-92B6-50DAC2A751E9}"/>
              </a:ext>
            </a:extLst>
          </p:cNvPr>
          <p:cNvSpPr txBox="1"/>
          <p:nvPr/>
        </p:nvSpPr>
        <p:spPr>
          <a:xfrm>
            <a:off x="6520437" y="3102891"/>
            <a:ext cx="914400" cy="276999"/>
          </a:xfrm>
          <a:prstGeom prst="rect">
            <a:avLst/>
          </a:prstGeom>
          <a:noFill/>
        </p:spPr>
        <p:txBody>
          <a:bodyPr wrap="square" rtlCol="0">
            <a:spAutoFit/>
          </a:bodyPr>
          <a:lstStyle/>
          <a:p>
            <a:pPr algn="ctr"/>
            <a:r>
              <a:rPr lang="en-CA" sz="1200" dirty="0"/>
              <a:t>Slice B</a:t>
            </a:r>
          </a:p>
        </p:txBody>
      </p:sp>
      <p:sp>
        <p:nvSpPr>
          <p:cNvPr id="38" name="TextBox 37">
            <a:extLst>
              <a:ext uri="{FF2B5EF4-FFF2-40B4-BE49-F238E27FC236}">
                <a16:creationId xmlns:a16="http://schemas.microsoft.com/office/drawing/2014/main" id="{CA66AC11-38D3-4F9A-82CB-C2335152DBB5}"/>
              </a:ext>
            </a:extLst>
          </p:cNvPr>
          <p:cNvSpPr txBox="1"/>
          <p:nvPr/>
        </p:nvSpPr>
        <p:spPr>
          <a:xfrm>
            <a:off x="7954537" y="3102219"/>
            <a:ext cx="914400" cy="276999"/>
          </a:xfrm>
          <a:prstGeom prst="rect">
            <a:avLst/>
          </a:prstGeom>
          <a:noFill/>
        </p:spPr>
        <p:txBody>
          <a:bodyPr wrap="square" rtlCol="0">
            <a:spAutoFit/>
          </a:bodyPr>
          <a:lstStyle/>
          <a:p>
            <a:pPr algn="ctr"/>
            <a:r>
              <a:rPr lang="en-CA" sz="1200" dirty="0"/>
              <a:t>Slice C</a:t>
            </a:r>
          </a:p>
        </p:txBody>
      </p:sp>
      <p:sp>
        <p:nvSpPr>
          <p:cNvPr id="40" name="TextBox 39">
            <a:extLst>
              <a:ext uri="{FF2B5EF4-FFF2-40B4-BE49-F238E27FC236}">
                <a16:creationId xmlns:a16="http://schemas.microsoft.com/office/drawing/2014/main" id="{23FFA052-57D5-4167-8CC7-575257F44FE5}"/>
              </a:ext>
            </a:extLst>
          </p:cNvPr>
          <p:cNvSpPr txBox="1"/>
          <p:nvPr/>
        </p:nvSpPr>
        <p:spPr>
          <a:xfrm>
            <a:off x="1657303" y="2834659"/>
            <a:ext cx="914400" cy="338554"/>
          </a:xfrm>
          <a:prstGeom prst="rect">
            <a:avLst/>
          </a:prstGeom>
          <a:noFill/>
        </p:spPr>
        <p:txBody>
          <a:bodyPr wrap="square" rtlCol="0">
            <a:spAutoFit/>
          </a:bodyPr>
          <a:lstStyle/>
          <a:p>
            <a:pPr algn="ctr"/>
            <a:r>
              <a:rPr lang="en-CA" sz="1600" dirty="0"/>
              <a:t>REAL</a:t>
            </a:r>
          </a:p>
        </p:txBody>
      </p:sp>
      <p:sp>
        <p:nvSpPr>
          <p:cNvPr id="42" name="TextBox 41">
            <a:extLst>
              <a:ext uri="{FF2B5EF4-FFF2-40B4-BE49-F238E27FC236}">
                <a16:creationId xmlns:a16="http://schemas.microsoft.com/office/drawing/2014/main" id="{B4AC5E60-5E60-449A-A876-560B4022E287}"/>
              </a:ext>
            </a:extLst>
          </p:cNvPr>
          <p:cNvSpPr txBox="1"/>
          <p:nvPr/>
        </p:nvSpPr>
        <p:spPr>
          <a:xfrm>
            <a:off x="6230263" y="2834659"/>
            <a:ext cx="1463218" cy="338554"/>
          </a:xfrm>
          <a:prstGeom prst="rect">
            <a:avLst/>
          </a:prstGeom>
          <a:noFill/>
        </p:spPr>
        <p:txBody>
          <a:bodyPr wrap="square" rtlCol="0">
            <a:spAutoFit/>
          </a:bodyPr>
          <a:lstStyle/>
          <a:p>
            <a:pPr algn="ctr"/>
            <a:r>
              <a:rPr lang="en-CA" sz="1600" dirty="0"/>
              <a:t>PREDICTIONS</a:t>
            </a:r>
          </a:p>
        </p:txBody>
      </p:sp>
      <p:cxnSp>
        <p:nvCxnSpPr>
          <p:cNvPr id="44" name="Straight Connector 43">
            <a:extLst>
              <a:ext uri="{FF2B5EF4-FFF2-40B4-BE49-F238E27FC236}">
                <a16:creationId xmlns:a16="http://schemas.microsoft.com/office/drawing/2014/main" id="{4F133BA9-1020-4CF1-B0A5-CDA52FF344E4}"/>
              </a:ext>
            </a:extLst>
          </p:cNvPr>
          <p:cNvCxnSpPr/>
          <p:nvPr/>
        </p:nvCxnSpPr>
        <p:spPr>
          <a:xfrm>
            <a:off x="111601" y="3133314"/>
            <a:ext cx="4005803"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E9B64AE-BD7C-4940-840E-ACCFD9108774}"/>
              </a:ext>
            </a:extLst>
          </p:cNvPr>
          <p:cNvCxnSpPr/>
          <p:nvPr/>
        </p:nvCxnSpPr>
        <p:spPr>
          <a:xfrm>
            <a:off x="4968008" y="3133314"/>
            <a:ext cx="4005803"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Implement a Multi-Scale Pyramid V-shaped 3D Fully Convolutional Network (FCN) architecture enabling the automated segmentation of multiple organs from CT image.</a:t>
            </a:r>
            <a:r>
              <a:rPr lang="en-US" sz="1600" i="1" dirty="0">
                <a:latin typeface="Segoe UI" panose="020B0502040204020203" pitchFamily="34" charset="0"/>
                <a:cs typeface="Segoe UI" panose="020B0502040204020203" pitchFamily="34" charset="0"/>
              </a:rPr>
              <a:t>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418258"/>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0579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 OF</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PINAL</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USCLES FROM </a:t>
            </a:r>
            <a:r>
              <a:rPr lang="en-US" sz="2400" spc="450" dirty="0">
                <a:latin typeface="Segoe UI" panose="020B0502040204020203" pitchFamily="34" charset="0"/>
                <a:cs typeface="Segoe UI" panose="020B0502040204020203" pitchFamily="34" charset="0"/>
              </a:rPr>
              <a:t>U</a:t>
            </a:r>
            <a:r>
              <a:rPr lang="en-US" spc="450" dirty="0">
                <a:latin typeface="Segoe UI" panose="020B0502040204020203" pitchFamily="34" charset="0"/>
                <a:cs typeface="Segoe UI" panose="020B0502040204020203" pitchFamily="34" charset="0"/>
              </a:rPr>
              <a:t>PRIGHT </a:t>
            </a:r>
            <a:r>
              <a:rPr lang="en-US" sz="2400" spc="450" dirty="0">
                <a:latin typeface="Segoe UI" panose="020B0502040204020203" pitchFamily="34" charset="0"/>
                <a:cs typeface="Segoe UI" panose="020B0502040204020203" pitchFamily="34" charset="0"/>
              </a:rPr>
              <a:t>O</a:t>
            </a:r>
            <a:r>
              <a:rPr lang="en-US" spc="450" dirty="0">
                <a:latin typeface="Segoe UI" panose="020B0502040204020203" pitchFamily="34" charset="0"/>
                <a:cs typeface="Segoe UI" panose="020B0502040204020203" pitchFamily="34" charset="0"/>
              </a:rPr>
              <a:t>PEN</a:t>
            </a:r>
            <a:r>
              <a:rPr lang="en-US" sz="2400" spc="450" dirty="0">
                <a:latin typeface="Segoe UI" panose="020B0502040204020203" pitchFamily="34" charset="0"/>
                <a:cs typeface="Segoe UI" panose="020B0502040204020203" pitchFamily="34" charset="0"/>
              </a:rPr>
              <a:t> MRI</a:t>
            </a: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2022</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418258"/>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Implement a Multi-Scale Pyramid 2D Convolutional Neural Network architecture enabling the automated segmentation of spinal muscles from Upright Open MR image.</a:t>
            </a:r>
            <a:r>
              <a:rPr lang="en-US" sz="1600" i="1" dirty="0">
                <a:latin typeface="Segoe UI" panose="020B0502040204020203" pitchFamily="34" charset="0"/>
                <a:cs typeface="Segoe UI" panose="020B0502040204020203" pitchFamily="34" charset="0"/>
              </a:rPr>
              <a:t>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418258"/>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2000" dirty="0">
              <a:latin typeface="Segoe UI" panose="020B0502040204020203" pitchFamily="34" charset="0"/>
              <a:cs typeface="Segoe UI" panose="020B0502040204020203" pitchFamily="34" charset="0"/>
            </a:endParaRPr>
          </a:p>
        </p:txBody>
      </p:sp>
      <p:pic>
        <p:nvPicPr>
          <p:cNvPr id="24" name="Picture 23">
            <a:extLst>
              <a:ext uri="{FF2B5EF4-FFF2-40B4-BE49-F238E27FC236}">
                <a16:creationId xmlns:a16="http://schemas.microsoft.com/office/drawing/2014/main" id="{99ECF6F3-CD13-5687-0B18-7239389FABCC}"/>
              </a:ext>
            </a:extLst>
          </p:cNvPr>
          <p:cNvPicPr>
            <a:picLocks noChangeAspect="1"/>
          </p:cNvPicPr>
          <p:nvPr/>
        </p:nvPicPr>
        <p:blipFill>
          <a:blip r:embed="rId2"/>
          <a:stretch>
            <a:fillRect/>
          </a:stretch>
        </p:blipFill>
        <p:spPr>
          <a:xfrm>
            <a:off x="42307" y="2839449"/>
            <a:ext cx="9137070" cy="1830457"/>
          </a:xfrm>
          <a:prstGeom prst="rect">
            <a:avLst/>
          </a:prstGeom>
        </p:spPr>
      </p:pic>
    </p:spTree>
    <p:extLst>
      <p:ext uri="{BB962C8B-B14F-4D97-AF65-F5344CB8AC3E}">
        <p14:creationId xmlns:p14="http://schemas.microsoft.com/office/powerpoint/2010/main" val="3941070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2016</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3690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2017</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2017</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93193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2018</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43640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403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096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647505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TotalTime>
  <Words>2174</Words>
  <Application>Microsoft Office PowerPoint</Application>
  <PresentationFormat>On-screen Show (16:9)</PresentationFormat>
  <Paragraphs>207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76</cp:revision>
  <dcterms:created xsi:type="dcterms:W3CDTF">2019-04-05T22:57:48Z</dcterms:created>
  <dcterms:modified xsi:type="dcterms:W3CDTF">2022-10-20T15:42:28Z</dcterms:modified>
</cp:coreProperties>
</file>